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3"/>
    <p:sldId id="280" r:id="rId4"/>
    <p:sldId id="281" r:id="rId5"/>
    <p:sldId id="282" r:id="rId6"/>
    <p:sldId id="274" r:id="rId7"/>
    <p:sldId id="257" r:id="rId8"/>
    <p:sldId id="259" r:id="rId9"/>
    <p:sldId id="258" r:id="rId10"/>
    <p:sldId id="260" r:id="rId11"/>
    <p:sldId id="283" r:id="rId12"/>
    <p:sldId id="261" r:id="rId13"/>
    <p:sldId id="262" r:id="rId14"/>
    <p:sldId id="263" r:id="rId15"/>
    <p:sldId id="264" r:id="rId16"/>
    <p:sldId id="284" r:id="rId17"/>
    <p:sldId id="285" r:id="rId18"/>
    <p:sldId id="265" r:id="rId19"/>
    <p:sldId id="266" r:id="rId20"/>
    <p:sldId id="286" r:id="rId21"/>
    <p:sldId id="272" r:id="rId22"/>
    <p:sldId id="273" r:id="rId23"/>
    <p:sldId id="275" r:id="rId24"/>
    <p:sldId id="276" r:id="rId25"/>
    <p:sldId id="267" r:id="rId26"/>
    <p:sldId id="269" r:id="rId27"/>
    <p:sldId id="270" r:id="rId28"/>
    <p:sldId id="271" r:id="rId29"/>
    <p:sldId id="268" r:id="rId30"/>
    <p:sldId id="277" r:id="rId31"/>
    <p:sldId id="278" r:id="rId32"/>
    <p:sldId id="27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0" autoAdjust="0"/>
  </p:normalViewPr>
  <p:slideViewPr>
    <p:cSldViewPr>
      <p:cViewPr varScale="1">
        <p:scale>
          <a:sx n="101" d="100"/>
          <a:sy n="101" d="100"/>
        </p:scale>
        <p:origin x="-169" y="-151"/>
      </p:cViewPr>
      <p:guideLst>
        <p:guide orient="horz" pos="2160"/>
        <p:guide pos="2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A788099-B649-42EF-8665-3C67EDC10223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5B7B5EF-A914-47A8-976B-6ED97C8E406F}" type="slidenum">
              <a:rPr lang="ru-RU" smtClean="0"/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 advTm="3000">
        <p:wheel spokes="8"/>
      </p:transition>
    </mc:Choice>
    <mc:Fallback>
      <p:transition advTm="3000">
        <p:wheel spokes="8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Сторінки архівного життя</a:t>
            </a:r>
            <a:br>
              <a:rPr lang="uk-UA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2200" dirty="0" smtClean="0">
                <a:solidFill>
                  <a:schemeClr val="bg2">
                    <a:lumMod val="75000"/>
                  </a:schemeClr>
                </a:solidFill>
              </a:rPr>
              <a:t>(Державний архів Харківської області)</a:t>
            </a:r>
            <a:endParaRPr lang="ru-RU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31" y="1592580"/>
            <a:ext cx="2955175" cy="443484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26" y="1592580"/>
            <a:ext cx="3582785" cy="443484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3000">
        <p:wheel spokes="8"/>
      </p:transition>
    </mc:Choice>
    <mc:Fallback>
      <p:transition advTm="3000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96240" y="1038860"/>
            <a:ext cx="4040505" cy="889635"/>
          </a:xfrm>
        </p:spPr>
        <p:txBody>
          <a:bodyPr>
            <a:normAutofit fontScale="87500" lnSpcReduction="10000"/>
          </a:bodyPr>
          <a:lstStyle/>
          <a:p>
            <a:pPr algn="ctr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Лист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Харківському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підприємцю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ru-RU" sz="16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Я.І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Теуліну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омської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газети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«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Новини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» рекламного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змісту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endParaRPr lang="ru-RU" sz="16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29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вересня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1910 р.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1" y="2236138"/>
            <a:ext cx="2905298" cy="3844636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26" y="2201863"/>
            <a:ext cx="2615924" cy="3913187"/>
          </a:xfrm>
        </p:spPr>
      </p:pic>
      <p:sp>
        <p:nvSpPr>
          <p:cNvPr id="12" name="Текст 11"/>
          <p:cNvSpPr>
            <a:spLocks noGrp="1"/>
          </p:cNvSpPr>
          <p:nvPr>
            <p:ph type="body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Герб Дому та Роду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Темницьких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x-none" altLang="ru-RU" dirty="0">
                <a:solidFill>
                  <a:schemeClr val="bg2">
                    <a:lumMod val="75000"/>
                  </a:schemeClr>
                </a:solidFill>
              </a:rPr>
              <a:t>"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Заремба</a:t>
            </a:r>
            <a:r>
              <a:rPr lang="x-none" altLang="ru-RU" dirty="0">
                <a:solidFill>
                  <a:schemeClr val="bg2">
                    <a:lumMod val="75000"/>
                  </a:schemeClr>
                </a:solidFill>
              </a:rPr>
              <a:t>"</a:t>
            </a:r>
            <a:endParaRPr lang="x-none" alt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470" y="1805940"/>
            <a:ext cx="4040505" cy="759460"/>
          </a:xfrm>
        </p:spPr>
        <p:txBody>
          <a:bodyPr>
            <a:normAutofit/>
          </a:bodyPr>
          <a:lstStyle/>
          <a:p>
            <a:pPr algn="ctr"/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Начальник відділу Марія Ельксніт за роботою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8136"/>
            <a:ext cx="4038600" cy="30206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645538"/>
            <a:ext cx="4038600" cy="30258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845"/>
            <a:ext cx="8229600" cy="14192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75000"/>
                  </a:schemeClr>
                </a:solidFill>
              </a:rPr>
              <a:t>Відділ інформації, використання документів та документального забезпечення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4649470" y="1602740"/>
            <a:ext cx="4040505" cy="91694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Заступник начальника відділу Юлія Гунько під час прийому громадян у столі довідок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470" y="1400810"/>
            <a:ext cx="4040505" cy="2581275"/>
          </a:xfrm>
        </p:spPr>
        <p:txBody>
          <a:bodyPr/>
          <a:lstStyle/>
          <a:p>
            <a:pPr algn="ctr"/>
            <a:r>
              <a:rPr lang="ru-RU" sz="1400">
                <a:solidFill>
                  <a:schemeClr val="bg2">
                    <a:lumMod val="75000"/>
                  </a:schemeClr>
                </a:solidFill>
              </a:rPr>
              <a:t>14 червня 2019 року головний спеціаліст  Олена Сафонова провела оглядову лекцію-екскурсію по архіву для студентів історичного факультету Харківського національного педагогічного університету                       ім. Г.С. Сковороди.</a:t>
            </a:r>
            <a:endParaRPr lang="ru-RU" sz="14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56405"/>
            <a:ext cx="4038600" cy="21209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356451"/>
            <a:ext cx="4038600" cy="30289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42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Відділ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інформації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, використання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документів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та документального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забезпечення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4406265" y="1495425"/>
            <a:ext cx="4498340" cy="1724660"/>
          </a:xfrm>
        </p:spPr>
        <p:txBody>
          <a:bodyPr/>
          <a:lstStyle/>
          <a:p>
            <a:pPr fontAlgn="auto"/>
            <a:endParaRPr lang="ru-RU" sz="1400">
              <a:solidFill>
                <a:schemeClr val="bg2">
                  <a:lumMod val="75000"/>
                </a:schemeClr>
              </a:solidFill>
            </a:endParaRPr>
          </a:p>
          <a:p>
            <a:pPr fontAlgn="auto"/>
            <a:endParaRPr lang="ru-RU" sz="1400">
              <a:solidFill>
                <a:schemeClr val="bg2">
                  <a:lumMod val="75000"/>
                </a:schemeClr>
              </a:solidFill>
            </a:endParaRPr>
          </a:p>
          <a:p>
            <a:pPr fontAlgn="auto"/>
            <a:endParaRPr lang="ru-RU" sz="1400">
              <a:solidFill>
                <a:schemeClr val="bg2">
                  <a:lumMod val="75000"/>
                </a:schemeClr>
              </a:solidFill>
            </a:endParaRPr>
          </a:p>
          <a:p>
            <a:pPr fontAlgn="auto"/>
            <a:endParaRPr lang="ru-RU" sz="1400">
              <a:solidFill>
                <a:schemeClr val="bg2">
                  <a:lumMod val="75000"/>
                </a:schemeClr>
              </a:solidFill>
            </a:endParaRPr>
          </a:p>
          <a:p>
            <a:pPr fontAlgn="auto"/>
            <a:r>
              <a:rPr lang="ru-RU" sz="1400">
                <a:solidFill>
                  <a:schemeClr val="bg2">
                    <a:lumMod val="75000"/>
                  </a:schemeClr>
                </a:solidFill>
              </a:rPr>
              <a:t>7 листопада 2018 року головний  Валентина Плисак надала інтерв’ю кореспонденту Українського національного інформаційного агентства «Укрінформ» стосовно документів про Голодомор 1932-1933 років н</a:t>
            </a:r>
            <a:r>
              <a:rPr lang="x-none" altLang="ru-RU" sz="1400">
                <a:solidFill>
                  <a:schemeClr val="bg2">
                    <a:lumMod val="75000"/>
                  </a:schemeClr>
                </a:solidFill>
              </a:rPr>
              <a:t>а </a:t>
            </a:r>
            <a:r>
              <a:rPr lang="ru-RU" sz="1400">
                <a:solidFill>
                  <a:schemeClr val="bg2">
                    <a:lumMod val="75000"/>
                  </a:schemeClr>
                </a:solidFill>
              </a:rPr>
              <a:t>Харківщині, що зберігаються в архіві.</a:t>
            </a:r>
            <a:endParaRPr lang="ru-RU" sz="140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7931224" cy="659352"/>
          </a:xfrm>
        </p:spPr>
        <p:txBody>
          <a:bodyPr>
            <a:normAutofit/>
          </a:bodyPr>
          <a:lstStyle/>
          <a:p>
            <a:pPr algn="ctr"/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Архівіст І категорії Ірина </a:t>
            </a:r>
            <a:r>
              <a:rPr lang="uk-UA" sz="1800" dirty="0" err="1" smtClean="0">
                <a:solidFill>
                  <a:schemeClr val="bg2">
                    <a:lumMod val="75000"/>
                  </a:schemeClr>
                </a:solidFill>
              </a:rPr>
              <a:t>Васюкова</a:t>
            </a:r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 та головний спеціаліст                         Ірина Щербина під час виконання запитів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8136"/>
            <a:ext cx="4038600" cy="30206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648136"/>
            <a:ext cx="4038600" cy="3020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210"/>
            <a:ext cx="8229600" cy="165798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Відділ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інформації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, використання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документів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та документального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забезпечення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8075240" cy="659352"/>
          </a:xfrm>
        </p:spPr>
        <p:txBody>
          <a:bodyPr/>
          <a:lstStyle/>
          <a:p>
            <a:pPr algn="ctr"/>
            <a:r>
              <a:rPr lang="uk-UA" sz="1600" dirty="0" smtClean="0">
                <a:solidFill>
                  <a:schemeClr val="bg2">
                    <a:lumMod val="75000"/>
                  </a:schemeClr>
                </a:solidFill>
              </a:rPr>
              <a:t>Архівіст І категорії Ірина Руденко та провідний архівіст Віра </a:t>
            </a:r>
            <a:r>
              <a:rPr lang="uk-UA" sz="1600" dirty="0" err="1" smtClean="0">
                <a:solidFill>
                  <a:schemeClr val="bg2">
                    <a:lumMod val="75000"/>
                  </a:schemeClr>
                </a:solidFill>
              </a:rPr>
              <a:t>Кацала</a:t>
            </a:r>
            <a:r>
              <a:rPr lang="uk-UA" sz="1600" dirty="0" smtClean="0">
                <a:solidFill>
                  <a:schemeClr val="bg2">
                    <a:lumMod val="75000"/>
                  </a:schemeClr>
                </a:solidFill>
              </a:rPr>
              <a:t> на робочих місцях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8136"/>
            <a:ext cx="4038600" cy="30206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648136"/>
            <a:ext cx="4038600" cy="3020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210"/>
            <a:ext cx="8229600" cy="1533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Відділ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інформації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, використання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документів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та документального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забезпечення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889760"/>
            <a:ext cx="5080000" cy="2849880"/>
          </a:xfrm>
        </p:spPr>
      </p:pic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6216015" y="3717290"/>
            <a:ext cx="2317115" cy="1008380"/>
          </a:xfrm>
        </p:spPr>
        <p:txBody>
          <a:bodyPr>
            <a:noAutofit/>
          </a:bodyPr>
          <a:lstStyle/>
          <a:p>
            <a:pPr algn="ctr"/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Читальна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зала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по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вулиці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Мироносиц</a:t>
            </a:r>
            <a:r>
              <a:rPr lang="x-none" altLang="ru-RU" sz="1800" dirty="0" err="1">
                <a:solidFill>
                  <a:schemeClr val="bg2">
                    <a:lumMod val="75000"/>
                  </a:schemeClr>
                </a:solidFill>
              </a:rPr>
              <a:t>ь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кій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, 41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197610"/>
            <a:ext cx="7715250" cy="935355"/>
          </a:xfrm>
        </p:spPr>
        <p:txBody>
          <a:bodyPr/>
          <a:lstStyle/>
          <a:p>
            <a:pPr algn="ctr"/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Головний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спеціаліст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Олена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Сафонова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час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презентації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виставки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«Афган</a:t>
            </a:r>
            <a:r>
              <a:rPr lang="x-none" altLang="ru-RU" sz="1800" dirty="0">
                <a:solidFill>
                  <a:schemeClr val="bg2">
                    <a:lumMod val="75000"/>
                  </a:schemeClr>
                </a:solidFill>
              </a:rPr>
              <a:t>і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стан боли</a:t>
            </a:r>
            <a:r>
              <a:rPr lang="x-none" altLang="ru-RU" sz="1800" dirty="0">
                <a:solidFill>
                  <a:schemeClr val="bg2">
                    <a:lumMod val="75000"/>
                  </a:schemeClr>
                </a:solidFill>
              </a:rPr>
              <a:t>ть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x-none" altLang="ru-RU" sz="1800" dirty="0">
                <a:solidFill>
                  <a:schemeClr val="bg2">
                    <a:lumMod val="75000"/>
                  </a:schemeClr>
                </a:solidFill>
              </a:rPr>
              <a:t>в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x-none" altLang="ru-RU" sz="1800" dirty="0">
                <a:solidFill>
                  <a:schemeClr val="bg2">
                    <a:lumMod val="75000"/>
                  </a:schemeClr>
                </a:solidFill>
              </a:rPr>
              <a:t>душі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м</a:t>
            </a:r>
            <a:r>
              <a:rPr lang="x-none" altLang="ru-RU" sz="1800" dirty="0">
                <a:solidFill>
                  <a:schemeClr val="bg2">
                    <a:lumMod val="75000"/>
                  </a:schemeClr>
                </a:solidFill>
              </a:rPr>
              <a:t>оїй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…».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28" y="2238216"/>
            <a:ext cx="2560320" cy="3840480"/>
          </a:xfrm>
        </p:spPr>
      </p:pic>
      <p:pic>
        <p:nvPicPr>
          <p:cNvPr id="3" name="Замещающее содержимое 2" descr="20190215_11085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4414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70965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Начальник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</a:rPr>
              <a:t>Ольга 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Гнезділо (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праворуч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) та заступник начальника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цього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ж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Лідія Пантелєєва (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ліворуч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час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комплексної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перевірки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стану роботи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Архівного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Харківської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</a:rPr>
              <a:t>районної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</a:rPr>
              <a:t> державної адміністрації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3981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733313"/>
            <a:ext cx="4038600" cy="28502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75000"/>
                  </a:schemeClr>
                </a:solidFill>
              </a:rPr>
              <a:t>Відділ організації та координації архівної справи, обліку та довідкового апарату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4645025" y="1844824"/>
            <a:ext cx="4041775" cy="648072"/>
          </a:xfrm>
        </p:spPr>
        <p:txBody>
          <a:bodyPr>
            <a:normAutofit/>
          </a:bodyPr>
          <a:lstStyle/>
          <a:p>
            <a:pPr algn="ctr"/>
            <a:r>
              <a:rPr lang="ru-RU" sz="1200" dirty="0" err="1">
                <a:solidFill>
                  <a:schemeClr val="bg2">
                    <a:lumMod val="75000"/>
                  </a:schemeClr>
                </a:solidFill>
              </a:rPr>
              <a:t>Оприлюднення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bg2">
                    <a:lumMod val="75000"/>
                  </a:schemeClr>
                </a:solidFill>
              </a:rPr>
              <a:t>інформації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на </a:t>
            </a:r>
            <a:r>
              <a:rPr lang="ru-RU" sz="1200" dirty="0" err="1">
                <a:solidFill>
                  <a:schemeClr val="bg2">
                    <a:lumMod val="75000"/>
                  </a:schemeClr>
                </a:solidFill>
              </a:rPr>
              <a:t>офіційному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bg2">
                    <a:lumMod val="75000"/>
                  </a:schemeClr>
                </a:solidFill>
              </a:rPr>
              <a:t>вебсайті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7787208" cy="576064"/>
          </a:xfrm>
        </p:spPr>
        <p:txBody>
          <a:bodyPr/>
          <a:lstStyle/>
          <a:p>
            <a:pPr algn="ctr"/>
            <a:r>
              <a:rPr lang="ru-RU" sz="2000" dirty="0" err="1">
                <a:solidFill>
                  <a:schemeClr val="bg2">
                    <a:lumMod val="75000"/>
                  </a:schemeClr>
                </a:solidFill>
              </a:rPr>
              <a:t>Працівники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 за </a:t>
            </a:r>
            <a:r>
              <a:rPr lang="ru-RU" sz="2000" dirty="0" err="1">
                <a:solidFill>
                  <a:schemeClr val="bg2">
                    <a:lumMod val="75000"/>
                  </a:schemeClr>
                </a:solidFill>
              </a:rPr>
              <a:t>роботою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8136"/>
            <a:ext cx="4038600" cy="30206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648136"/>
            <a:ext cx="4038600" cy="3020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Відділ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організації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координації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архівної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справи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обліку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довідкового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апарату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3568" y="1988840"/>
            <a:ext cx="7560840" cy="360040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Начальник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Ольга Гнезділо та заступник начальника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            Лідія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Пантелєєва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проводять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семінарське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заняття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підвищення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кваліфікації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, у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режимі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онлайн, для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працівників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архівних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установ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області 30 листопада 2020 року 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8136"/>
            <a:ext cx="4038600" cy="302064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648136"/>
            <a:ext cx="4038600" cy="3020640"/>
          </a:xfrm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739" y="908462"/>
            <a:ext cx="7359664" cy="5225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Історія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Державного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області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бере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початок з 1880 р., з часу заснування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Харківського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історичного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членами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Історико-філологічного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товариства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Харківського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університету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. 1920 р.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його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перетворено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Центральний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історичний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при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Харківській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губнаросвіти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;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вперше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юридично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оформив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свій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статус, одержав штат та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кошти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У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листопаді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1926 р. на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базі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фондів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Центрального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історичного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створено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Харківський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крайовий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історичний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який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1932 р.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перейменовано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на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Харківський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обласний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історичний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endParaRPr lang="ru-RU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а 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1941 р. - на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Державний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області. 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1958 р.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Державний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області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перейменовано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на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Харківський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обласний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державний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endParaRPr lang="ru-RU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а 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7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серпня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1980 р. -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Державний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області.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У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вересні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1988 р.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Державний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області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підпорядковано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виконавчому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комітету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обласної ради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народних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депутатів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і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він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стає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органом управління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архівною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справою на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території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області.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Сьогодні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-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це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структурний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підрозділ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Харківської обласної державної адміністрації,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підзвітний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підконтрольний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голові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державної адміністрації та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Державній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архівній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службі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України.</a:t>
            </a:r>
            <a:endParaRPr b="1"/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" y="1918335"/>
            <a:ext cx="4980940" cy="4176395"/>
          </a:xfrm>
        </p:spPr>
      </p:pic>
      <p:sp>
        <p:nvSpPr>
          <p:cNvPr id="2" name="Прямоугольник 1"/>
          <p:cNvSpPr/>
          <p:nvPr/>
        </p:nvSpPr>
        <p:spPr>
          <a:xfrm>
            <a:off x="6012160" y="561053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uk-UA" sz="3200" b="1" spc="-50" dirty="0">
                <a:ln w="3175">
                  <a:noFill/>
                </a:ln>
                <a:solidFill>
                  <a:srgbClr val="444D26">
                    <a:lumMod val="75000"/>
                  </a:srgbClr>
                </a:solidFill>
              </a:rPr>
              <a:t>Сектор управління персоналом</a:t>
            </a:r>
            <a:endParaRPr lang="ru-RU" sz="3200" b="1" spc="-50" dirty="0">
              <a:ln w="3175">
                <a:noFill/>
              </a:ln>
              <a:solidFill>
                <a:srgbClr val="444D26">
                  <a:lumMod val="75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46395" y="4321810"/>
            <a:ext cx="322834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rgbClr val="F3A447"/>
              </a:buClr>
              <a:buSzPct val="85000"/>
            </a:pPr>
            <a:r>
              <a:rPr lang="uk-UA" sz="1600" dirty="0">
                <a:solidFill>
                  <a:srgbClr val="444D26">
                    <a:lumMod val="75000"/>
                  </a:srgbClr>
                </a:solidFill>
              </a:rPr>
              <a:t>Завідувач сектору Оксана Буличева заповнює трудову книжку</a:t>
            </a:r>
            <a:endParaRPr lang="ru-RU" sz="1600" dirty="0">
              <a:solidFill>
                <a:srgbClr val="444D26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5" y="2132856"/>
            <a:ext cx="5116484" cy="37947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180" y="910590"/>
            <a:ext cx="2576195" cy="1637665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75000"/>
                  </a:schemeClr>
                </a:solidFill>
              </a:rPr>
              <a:t>Відділ фінансово-господарс</a:t>
            </a:r>
            <a:r>
              <a:rPr lang="x-none" altLang="uk-UA" sz="2400" dirty="0" smtClean="0">
                <a:solidFill>
                  <a:schemeClr val="bg2">
                    <a:lumMod val="75000"/>
                  </a:schemeClr>
                </a:solidFill>
              </a:rPr>
              <a:t>ьк</a:t>
            </a:r>
            <a:r>
              <a:rPr lang="uk-UA" sz="2400" dirty="0" smtClean="0">
                <a:solidFill>
                  <a:schemeClr val="bg2">
                    <a:lumMod val="75000"/>
                  </a:schemeClr>
                </a:solidFill>
              </a:rPr>
              <a:t>ого забезпече</a:t>
            </a:r>
            <a:r>
              <a:rPr lang="x-none" altLang="uk-UA" sz="2400" dirty="0" smtClean="0">
                <a:solidFill>
                  <a:schemeClr val="bg2">
                    <a:lumMod val="75000"/>
                  </a:schemeClr>
                </a:solidFill>
              </a:rPr>
              <a:t>н</a:t>
            </a:r>
            <a:r>
              <a:rPr lang="uk-UA" sz="2400" dirty="0" smtClean="0">
                <a:solidFill>
                  <a:schemeClr val="bg2">
                    <a:lumMod val="75000"/>
                  </a:schemeClr>
                </a:solidFill>
              </a:rPr>
              <a:t>ня</a:t>
            </a:r>
            <a:endParaRPr lang="uk-UA" sz="24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67504"/>
            <a:ext cx="4038600" cy="198190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812256"/>
            <a:ext cx="4038600" cy="26924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83590"/>
            <a:ext cx="8229600" cy="158623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75000"/>
                  </a:schemeClr>
                </a:solidFill>
              </a:rPr>
              <a:t>Робочий візит Голови Державної архівної служби України Анатолія Хромова до архіву у липні 2020 року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2256"/>
            <a:ext cx="4038600" cy="26924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812256"/>
            <a:ext cx="4038600" cy="2692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Робочий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візит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заступника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</a:rPr>
              <a:t>голови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 Харківської обласної державної адміністрації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</a:rPr>
              <a:t>Євгенія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</a:rPr>
              <a:t>Грицькова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 до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br>
              <a:rPr lang="ru-RU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у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</a:rPr>
              <a:t>вересні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2020 року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4040188" cy="936104"/>
          </a:xfrm>
        </p:spPr>
        <p:txBody>
          <a:bodyPr/>
          <a:lstStyle/>
          <a:p>
            <a:pPr algn="ctr"/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Засідання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Науково-методичної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ради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0601"/>
            <a:ext cx="4038600" cy="299571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481587"/>
            <a:ext cx="4038600" cy="33537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75000"/>
                  </a:schemeClr>
                </a:solidFill>
              </a:rPr>
              <a:t>Робота дорадчих органів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4645660" y="1731010"/>
            <a:ext cx="4041775" cy="546735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Засідання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колегії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34" y="1419398"/>
            <a:ext cx="4102331" cy="3790604"/>
          </a:xfrm>
        </p:spPr>
      </p:pic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5796136" y="3429000"/>
            <a:ext cx="1872208" cy="172819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Засідання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експертно-перевірної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комісії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архіву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b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514352"/>
            <a:ext cx="2232248" cy="190653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Робота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дорадчих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органів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7" y="2925078"/>
            <a:ext cx="4039985" cy="2996738"/>
          </a:xfrm>
        </p:spPr>
      </p:pic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5413375" y="3717925"/>
            <a:ext cx="2471420" cy="2016125"/>
          </a:xfrm>
        </p:spPr>
        <p:txBody>
          <a:bodyPr>
            <a:noAutofit/>
          </a:bodyPr>
          <a:lstStyle/>
          <a:p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Засідання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комісії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для 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проведення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грошової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оцінки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бібліотечного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фонду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16965" y="371475"/>
            <a:ext cx="6552565" cy="206502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dirty="0" smtClean="0"/>
            </a:br>
            <a:br>
              <a:rPr lang="ru-RU" sz="1600" dirty="0"/>
            </a:br>
            <a:br>
              <a:rPr lang="ru-RU" sz="1600" dirty="0" smtClean="0"/>
            </a:br>
            <a:br>
              <a:rPr lang="ru-RU" sz="1600" dirty="0"/>
            </a:br>
            <a:br>
              <a:rPr lang="ru-RU" sz="1600" dirty="0" smtClean="0"/>
            </a:br>
            <a:br>
              <a:rPr lang="ru-RU" sz="1600" dirty="0"/>
            </a:br>
            <a:r>
              <a:rPr lang="ru-RU" sz="1600" dirty="0" smtClean="0"/>
              <a:t>                                                                                                                                     </a:t>
            </a:r>
            <a:br>
              <a:rPr lang="ru-RU" sz="1600" dirty="0" smtClean="0"/>
            </a:br>
            <a:br>
              <a:rPr lang="ru-RU" sz="1600" dirty="0"/>
            </a:br>
            <a:br>
              <a:rPr lang="ru-RU" sz="1600" dirty="0"/>
            </a:br>
            <a:br>
              <a:rPr lang="ru-RU" dirty="0"/>
            </a:b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Бібліотека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нараховує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34564 книг та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брошур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(1787-2006),                    5006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підшивок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газет (1917-2019), 4546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спеціальних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видань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афіш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плакатів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листівок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ін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.). 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Бібліотека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зберігає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історичну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краєзнавчу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науково-довідкову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літературу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Серед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періодичних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видань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-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газети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журнали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виходили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області.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Довідковий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апарат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бібліотеки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-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систематичний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іменний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каталог.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081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Засідання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Круглого столу за темою: «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Архівна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справа на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Харківщині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історія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сучасність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» (до 100-річчя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створення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системи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архівних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установ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Україні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) (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</a:rPr>
              <a:t>вересень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2017 року)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6" y="2677391"/>
            <a:ext cx="4039985" cy="226521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48" y="2675312"/>
            <a:ext cx="4044142" cy="2269375"/>
          </a:xfrm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час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презентації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книги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Наталії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Трипутіної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Харківському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національному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університеті               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ім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. О.М. Бекетова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038600" cy="299571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40" y="2670810"/>
            <a:ext cx="4124325" cy="2987040"/>
          </a:xfrm>
        </p:spPr>
      </p:pic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4648835" y="1200150"/>
            <a:ext cx="4040505" cy="961390"/>
          </a:xfrm>
        </p:spPr>
        <p:txBody>
          <a:bodyPr/>
          <a:lstStyle/>
          <a:p>
            <a:r>
              <a:rPr lang="x-none" altLang="ru-RU" sz="1400">
                <a:solidFill>
                  <a:schemeClr val="bg2">
                    <a:lumMod val="75000"/>
                  </a:schemeClr>
                </a:solidFill>
              </a:rPr>
              <a:t>Головний спеціаліст Олена Сафонова на засідання клубу "Краєзнавець" в Харківській державній науковій бібліотеці ім. В.Г. Короленка</a:t>
            </a:r>
            <a:endParaRPr lang="x-none" altLang="ru-RU" sz="140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Видання архіву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6" y="2413462"/>
            <a:ext cx="4039985" cy="279307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48" y="2432165"/>
            <a:ext cx="4044142" cy="2755669"/>
          </a:xfrm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96752"/>
            <a:ext cx="7056784" cy="495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Державний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Харківської області є документальною скарбницею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Слобідського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краю.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Він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нараховує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4664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фондів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, 2338058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од.зб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 за 1739-2019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рр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.;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12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754 од.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зб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науково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-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технічної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документації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за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1780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– 1972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рр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.;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36116 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од.зб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фотодокументів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за 1945 – 2008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рр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.; 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 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1432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од.зб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 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фонодокументів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за 1959 – 2009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рр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.; 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912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од.зб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 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кінодокументів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за 1966 – 1992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рр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.;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                    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127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од.зб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  відеодокументів  за 2000-2017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рр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ru-RU" sz="1600" dirty="0"/>
          </a:p>
          <a:p>
            <a:pPr algn="ctr"/>
            <a:endParaRPr lang="ru-RU" sz="1600" dirty="0"/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chemeClr val="bg2">
                    <a:lumMod val="75000"/>
                  </a:schemeClr>
                </a:solidFill>
              </a:rPr>
              <a:t>Видання архіву</a:t>
            </a:r>
            <a:endParaRPr lang="ru-RU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r="13902"/>
          <a:stretch>
            <a:fillRect/>
          </a:stretch>
        </p:blipFill>
        <p:spPr/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2348691"/>
            <a:ext cx="4038600" cy="2264441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572694"/>
            <a:ext cx="4038600" cy="2266265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30555"/>
            <a:ext cx="8229600" cy="1242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Працівники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архівних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установ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області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час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святкування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 Дня </a:t>
            </a:r>
            <a:r>
              <a:rPr lang="x-none" altLang="ru-RU" sz="3200" dirty="0">
                <a:solidFill>
                  <a:schemeClr val="bg2">
                    <a:lumMod val="75000"/>
                  </a:schemeClr>
                </a:solidFill>
              </a:rPr>
              <a:t>працівників </a:t>
            </a:r>
            <a:r>
              <a:rPr lang="ru-RU" sz="3200" dirty="0" err="1">
                <a:solidFill>
                  <a:schemeClr val="bg2">
                    <a:lumMod val="75000"/>
                  </a:schemeClr>
                </a:solidFill>
              </a:rPr>
              <a:t>архів</a:t>
            </a:r>
            <a:r>
              <a:rPr lang="x-none" altLang="ru-RU" sz="3200" dirty="0" err="1">
                <a:solidFill>
                  <a:schemeClr val="bg2">
                    <a:lumMod val="75000"/>
                  </a:schemeClr>
                </a:solidFill>
              </a:rPr>
              <a:t>них установ</a:t>
            </a:r>
            <a:endParaRPr lang="x-none" altLang="ru-RU" sz="3200" dirty="0" err="1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7704856" cy="394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У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Державному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архіві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Харківської області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зберігається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ru-RU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3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унікальних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документи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: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	лист Льва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Миколайовича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Толстого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харківському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губернатору 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проханням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полегшити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режим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ув’язнення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Боденському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О.М.,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видавцеві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творів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Л.М.Толстого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(1909 р.) 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особистим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підписом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;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	лист Федора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Івановича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Шаляпіна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Товариства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взаємної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допомоги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повідомленням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неможливість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приїзду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до м.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Харкова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виступу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з концертом на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користь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товариства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через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зайнятість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невідкладними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особистими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справами (1910 р.) 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особистим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підписом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;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	лист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поета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Олександра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Олеся до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Христини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Олексіївни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Алчевської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описання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своїх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поневірянь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 у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пошуках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роботи в м.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Києві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(1909 р.), 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особистим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підписом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b="1"/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41020" y="899795"/>
            <a:ext cx="4040505" cy="1617980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Директор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Євген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Кущ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час веб-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наради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організованої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Державною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архівною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службою України для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директорів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державних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архівів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областей </a:t>
            </a:r>
            <a:endParaRPr lang="ru-RU" sz="14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листопад 2020 року)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3463"/>
            <a:ext cx="4038600" cy="302998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3086568"/>
            <a:ext cx="4038600" cy="2143777"/>
          </a:xfrm>
        </p:spPr>
      </p:pic>
      <p:sp>
        <p:nvSpPr>
          <p:cNvPr id="8" name="Текст 7"/>
          <p:cNvSpPr>
            <a:spLocks noGrp="1"/>
          </p:cNvSpPr>
          <p:nvPr>
            <p:ph type="body" idx="3"/>
          </p:nvPr>
        </p:nvSpPr>
        <p:spPr>
          <a:xfrm>
            <a:off x="4860032" y="1916832"/>
            <a:ext cx="4041775" cy="654843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Участь директора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архіву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Євгена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Куща у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засіданні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постійно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діючої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комісії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обласної ради з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питань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науки, освіти, культури,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історичної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спадщини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духовності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національних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меншин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80975" y="5445760"/>
            <a:ext cx="4040505" cy="946150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начальник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Любов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Михасенко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робочому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місці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час карантину 17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квітня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2020 р.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3" y="1412007"/>
            <a:ext cx="2883983" cy="384651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1325245"/>
            <a:ext cx="2888615" cy="4127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Відділ формування НАФ та діловодства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3"/>
          </p:nvPr>
        </p:nvSpPr>
        <p:spPr>
          <a:xfrm>
            <a:off x="4860033" y="5805264"/>
            <a:ext cx="3888431" cy="936104"/>
          </a:xfrm>
        </p:spPr>
        <p:txBody>
          <a:bodyPr>
            <a:noAutofit/>
          </a:bodyPr>
          <a:lstStyle/>
          <a:p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провідний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архівіст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Ніна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Шередега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перевірці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Харківському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національному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академічному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театрі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опери та балету </a:t>
            </a:r>
            <a:endParaRPr lang="ru-RU" sz="14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ім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 М. Лисенка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провідний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архівіст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Катерина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Горінова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час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перевірки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ліцеї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x-none" altLang="ru-RU" sz="1400" dirty="0">
                <a:solidFill>
                  <a:schemeClr val="bg2">
                    <a:lumMod val="75000"/>
                  </a:schemeClr>
                </a:solidFill>
              </a:rPr>
              <a:t>"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Правоохоронець</a:t>
            </a:r>
            <a:r>
              <a:rPr lang="x-none" altLang="ru-RU" sz="1400" dirty="0" err="1">
                <a:solidFill>
                  <a:schemeClr val="bg2">
                    <a:lumMod val="75000"/>
                  </a:schemeClr>
                </a:solidFill>
              </a:rPr>
              <a:t>"</a:t>
            </a:r>
            <a:endParaRPr lang="x-none" altLang="ru-RU" sz="1400" dirty="0" err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" y="2234060"/>
            <a:ext cx="2888673" cy="3848793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30" y="2234060"/>
            <a:ext cx="2884516" cy="38487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Відділ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формування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НАФ та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діловодства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начальник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відділу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Любов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Михасенко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під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час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перевірки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у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</a:rPr>
              <a:t>Департаменті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науки і освіти ХОДА</a:t>
            </a: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0" y="5445224"/>
            <a:ext cx="3888432" cy="659352"/>
          </a:xfrm>
        </p:spPr>
        <p:txBody>
          <a:bodyPr>
            <a:normAutofit/>
          </a:bodyPr>
          <a:lstStyle/>
          <a:p>
            <a:pPr algn="ctr"/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>Провідний архівіст Олег Федоренко </a:t>
            </a:r>
            <a:endParaRPr lang="uk-UA" sz="14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>під час роботи з документами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2564342" cy="3846513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812256"/>
            <a:ext cx="4038600" cy="269240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2">
                    <a:lumMod val="75000"/>
                  </a:schemeClr>
                </a:solidFill>
              </a:rPr>
              <a:t>Відділ забезпечення збереженості та реставрації документів</a:t>
            </a:r>
            <a:endParaRPr lang="ru-RU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Провідний архівіст Валерій </a:t>
            </a:r>
            <a:r>
              <a:rPr lang="uk-UA" sz="1800" dirty="0" err="1" smtClean="0">
                <a:solidFill>
                  <a:schemeClr val="bg2">
                    <a:lumMod val="75000"/>
                  </a:schemeClr>
                </a:solidFill>
              </a:rPr>
              <a:t>Будко</a:t>
            </a:r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1800" dirty="0" err="1" smtClean="0">
                <a:solidFill>
                  <a:schemeClr val="bg2">
                    <a:lumMod val="75000"/>
                  </a:schemeClr>
                </a:solidFill>
              </a:rPr>
              <a:t>оцифровує</a:t>
            </a:r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 документи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2256"/>
            <a:ext cx="4038600" cy="26924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812256"/>
            <a:ext cx="4038600" cy="2692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</a:rPr>
              <a:t>Відділ </a:t>
            </a:r>
            <a:r>
              <a:rPr lang="ru-RU" sz="3600" dirty="0" err="1">
                <a:solidFill>
                  <a:schemeClr val="bg2">
                    <a:lumMod val="75000"/>
                  </a:schemeClr>
                </a:solidFill>
              </a:rPr>
              <a:t>забезпечення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bg2">
                    <a:lumMod val="75000"/>
                  </a:schemeClr>
                </a:solidFill>
              </a:rPr>
              <a:t>збереженості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</a:rPr>
              <a:t> та </a:t>
            </a:r>
            <a:r>
              <a:rPr lang="ru-RU" sz="3600" dirty="0" err="1">
                <a:solidFill>
                  <a:schemeClr val="bg2">
                    <a:lumMod val="75000"/>
                  </a:schemeClr>
                </a:solidFill>
              </a:rPr>
              <a:t>реставрації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bg2">
                    <a:lumMod val="75000"/>
                  </a:schemeClr>
                </a:solidFill>
              </a:rPr>
              <a:t>документів</a:t>
            </a:r>
            <a:endParaRPr lang="ru-RU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4648835" y="1399540"/>
            <a:ext cx="4040505" cy="1155700"/>
          </a:xfrm>
        </p:spPr>
        <p:txBody>
          <a:bodyPr>
            <a:normAutofit fontScale="92500"/>
          </a:bodyPr>
          <a:lstStyle/>
          <a:p>
            <a:pPr algn="ctr"/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Провідний реставратор Валентина </a:t>
            </a:r>
            <a:r>
              <a:rPr lang="uk-UA" sz="1800" dirty="0" err="1" smtClean="0">
                <a:solidFill>
                  <a:schemeClr val="bg2">
                    <a:lumMod val="75000"/>
                  </a:schemeClr>
                </a:solidFill>
              </a:rPr>
              <a:t>Мозолєвська</a:t>
            </a:r>
            <a:r>
              <a:rPr lang="uk-UA" sz="1800" dirty="0" smtClean="0">
                <a:solidFill>
                  <a:schemeClr val="bg2">
                    <a:lumMod val="75000"/>
                  </a:schemeClr>
                </a:solidFill>
              </a:rPr>
              <a:t> проводить роботи з реставрації документів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7105</Words>
  <Application>Kingsoft Office WPP</Application>
  <PresentationFormat>Экран (4:3)</PresentationFormat>
  <Paragraphs>142</Paragraphs>
  <Slides>31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Бумажная</vt:lpstr>
      <vt:lpstr>Сторінки архівного життя (Державний архів Харківської області)</vt:lpstr>
      <vt:lpstr>PowerPoint 演示文稿</vt:lpstr>
      <vt:lpstr>PowerPoint 演示文稿</vt:lpstr>
      <vt:lpstr>PowerPoint 演示文稿</vt:lpstr>
      <vt:lpstr>PowerPoint 演示文稿</vt:lpstr>
      <vt:lpstr>Відділ формування НАФ та діловодства</vt:lpstr>
      <vt:lpstr>Відділ формування НАФ та діловодства</vt:lpstr>
      <vt:lpstr>Відділ забезпечення збереженості та реставрації документів</vt:lpstr>
      <vt:lpstr>Відділ забезпечення збереженості та реставрації документів</vt:lpstr>
      <vt:lpstr>PowerPoint 演示文稿</vt:lpstr>
      <vt:lpstr>Відділ інформації, використання документів та документального забезпечення</vt:lpstr>
      <vt:lpstr>Відділ інформації, використання документів та документального забезпечення</vt:lpstr>
      <vt:lpstr>Відділ інформації, використання документів та документального забезпечення</vt:lpstr>
      <vt:lpstr>Відділ інформації, використання документів та документального забезпечення</vt:lpstr>
      <vt:lpstr>PowerPoint 演示文稿</vt:lpstr>
      <vt:lpstr>PowerPoint 演示文稿</vt:lpstr>
      <vt:lpstr>Відділ організації та координації архівної справи, обліку та довідкового апарату</vt:lpstr>
      <vt:lpstr>Відділ організації та координації архівної справи, обліку та довідкового апарату</vt:lpstr>
      <vt:lpstr>PowerPoint 演示文稿</vt:lpstr>
      <vt:lpstr>PowerPoint 演示文稿</vt:lpstr>
      <vt:lpstr>Відділ фінансово-господарського забезпеченя</vt:lpstr>
      <vt:lpstr>Робочий візит Голови Державної архівної служби України Анатолія Хромова до архіву у липні 2020 року</vt:lpstr>
      <vt:lpstr>Робочий візит заступника голови Харківської обласної державної адміністрації  Євгенія Грицькова до архіву  у вересні 2020 року</vt:lpstr>
      <vt:lpstr>Робота дорадчих органів</vt:lpstr>
      <vt:lpstr>Робота дорадчих органів</vt:lpstr>
      <vt:lpstr>                                                                                                                                               Бібліотека архіву нараховує 34564 книг та брошур (1787-2006),                    5006 підшивок газет (1917-2019), 4546 спеціальних видань (афіш, плакатів, листівок та ін.).  Бібліотека зберігає історичну, краєзнавчу, науково-довідкову літературу. Серед періодичних видань - газети та журнали, що виходили на території області. Довідковий апарат бібліотеки - систематичний та іменний каталог.</vt:lpstr>
      <vt:lpstr>Засідання Круглого столу за темою: «Архівна справа на Харківщині: історія та сучасність» (до 100-річчя створення системи архівних установ в Україні) (вересень 2017 року)</vt:lpstr>
      <vt:lpstr>PowerPoint 演示文稿</vt:lpstr>
      <vt:lpstr>Видання архіву</vt:lpstr>
      <vt:lpstr>Видання архіву</vt:lpstr>
      <vt:lpstr>Працівники архіву та архівних установ області під час святкування Дня працівників архівних установ</vt:lpstr>
    </vt:vector>
  </TitlesOfParts>
  <Company>Archive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архів  Харківської області</dc:title>
  <dc:creator>Оксана</dc:creator>
  <cp:lastModifiedBy>usrt</cp:lastModifiedBy>
  <cp:revision>42</cp:revision>
  <dcterms:created xsi:type="dcterms:W3CDTF">2020-12-17T11:43:05Z</dcterms:created>
  <dcterms:modified xsi:type="dcterms:W3CDTF">2020-12-17T11:43:05Z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1049-10.1.0.5707</vt:lpwstr>
  </property>
</Properties>
</file>