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80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8727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08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34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6868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295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16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220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640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20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2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9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23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906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42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75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88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90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7EDA4BC-C631-440B-8C55-DC3C5FC60919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E9571BF6-A5BA-42F3-8914-29ABB1895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65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1011895" y="1864539"/>
            <a:ext cx="9755187" cy="2766528"/>
          </a:xfrm>
        </p:spPr>
        <p:txBody>
          <a:bodyPr>
            <a:noAutofit/>
          </a:bodyPr>
          <a:lstStyle/>
          <a:p>
            <a:r>
              <a:rPr lang="uk-UA" sz="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Архівний відділ </a:t>
            </a:r>
            <a:r>
              <a:rPr lang="uk-UA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красноградської</a:t>
            </a:r>
            <a:r>
              <a:rPr lang="uk-UA" sz="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районної державної адміністрації та</a:t>
            </a:r>
            <a:br>
              <a:rPr lang="uk-UA" sz="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uk-UA" sz="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трудові архіви </a:t>
            </a:r>
            <a:r>
              <a:rPr lang="uk-UA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Красноградського</a:t>
            </a:r>
            <a:r>
              <a:rPr lang="uk-UA" sz="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району</a:t>
            </a:r>
            <a:endParaRPr lang="ru-RU" sz="6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21363594">
            <a:off x="3702053" y="4847999"/>
            <a:ext cx="2804113" cy="970371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89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2957" r="20890"/>
          <a:stretch/>
        </p:blipFill>
        <p:spPr>
          <a:xfrm>
            <a:off x="242698" y="747347"/>
            <a:ext cx="8197917" cy="4699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691645" y="749972"/>
            <a:ext cx="27959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Segoe Script" panose="030B0504020000000003" pitchFamily="66" charset="0"/>
              </a:rPr>
              <a:t>Робоча зустріч</a:t>
            </a:r>
          </a:p>
          <a:p>
            <a:r>
              <a:rPr lang="uk-UA" dirty="0">
                <a:latin typeface="Segoe Script" panose="030B0504020000000003" pitchFamily="66" charset="0"/>
              </a:rPr>
              <a:t>в</a:t>
            </a:r>
            <a:r>
              <a:rPr lang="uk-UA" dirty="0" smtClean="0">
                <a:latin typeface="Segoe Script" panose="030B0504020000000003" pitchFamily="66" charset="0"/>
              </a:rPr>
              <a:t> трудовому архіві</a:t>
            </a:r>
          </a:p>
          <a:p>
            <a:r>
              <a:rPr lang="uk-UA" dirty="0">
                <a:latin typeface="Segoe Script" panose="030B0504020000000003" pitchFamily="66" charset="0"/>
              </a:rPr>
              <a:t>с</a:t>
            </a:r>
            <a:r>
              <a:rPr lang="uk-UA" dirty="0" smtClean="0">
                <a:latin typeface="Segoe Script" panose="030B0504020000000003" pitchFamily="66" charset="0"/>
              </a:rPr>
              <a:t>елище Зачепилівка</a:t>
            </a:r>
          </a:p>
          <a:p>
            <a:endParaRPr lang="uk-UA" dirty="0" smtClean="0">
              <a:latin typeface="Segoe Script" panose="030B0504020000000003" pitchFamily="66" charset="0"/>
            </a:endParaRPr>
          </a:p>
          <a:p>
            <a:r>
              <a:rPr lang="uk-UA" dirty="0" smtClean="0">
                <a:latin typeface="Segoe Script" panose="030B0504020000000003" pitchFamily="66" charset="0"/>
              </a:rPr>
              <a:t>Архівосховища </a:t>
            </a:r>
          </a:p>
          <a:p>
            <a:r>
              <a:rPr lang="uk-UA" dirty="0">
                <a:latin typeface="Segoe Script" panose="030B0504020000000003" pitchFamily="66" charset="0"/>
              </a:rPr>
              <a:t>м</a:t>
            </a:r>
            <a:r>
              <a:rPr lang="uk-UA" dirty="0" smtClean="0">
                <a:latin typeface="Segoe Script" panose="030B0504020000000003" pitchFamily="66" charset="0"/>
              </a:rPr>
              <a:t>істять 53 фонди</a:t>
            </a:r>
          </a:p>
          <a:p>
            <a:r>
              <a:rPr lang="uk-UA" dirty="0" smtClean="0">
                <a:latin typeface="Segoe Script" panose="030B0504020000000003" pitchFamily="66" charset="0"/>
              </a:rPr>
              <a:t>7 341 справу</a:t>
            </a:r>
            <a:endParaRPr lang="ru-RU" dirty="0">
              <a:latin typeface="Segoe Script" panose="030B0504020000000003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r="11025"/>
          <a:stretch/>
        </p:blipFill>
        <p:spPr>
          <a:xfrm rot="5400000">
            <a:off x="8819136" y="3305454"/>
            <a:ext cx="2540976" cy="1592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2551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5" b="8718"/>
          <a:stretch/>
        </p:blipFill>
        <p:spPr>
          <a:xfrm>
            <a:off x="1174331" y="395654"/>
            <a:ext cx="3090846" cy="5644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b="11924"/>
          <a:stretch/>
        </p:blipFill>
        <p:spPr>
          <a:xfrm>
            <a:off x="7328947" y="448408"/>
            <a:ext cx="3090846" cy="55919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27752" y="2145324"/>
            <a:ext cx="29386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Segoe Script" panose="030B0504020000000003" pitchFamily="66" charset="0"/>
              </a:rPr>
              <a:t>За роботою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в</a:t>
            </a:r>
            <a:r>
              <a:rPr lang="uk-UA" dirty="0" smtClean="0">
                <a:latin typeface="Segoe Script" panose="030B0504020000000003" pitchFamily="66" charset="0"/>
              </a:rPr>
              <a:t> архівному 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відділі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с</a:t>
            </a:r>
            <a:r>
              <a:rPr lang="uk-UA" dirty="0" smtClean="0">
                <a:latin typeface="Segoe Script" panose="030B0504020000000003" pitchFamily="66" charset="0"/>
              </a:rPr>
              <a:t>елище </a:t>
            </a:r>
            <a:r>
              <a:rPr lang="uk-UA" dirty="0" err="1" smtClean="0">
                <a:latin typeface="Segoe Script" panose="030B0504020000000003" pitchFamily="66" charset="0"/>
              </a:rPr>
              <a:t>Кегичівка</a:t>
            </a:r>
            <a:endParaRPr lang="uk-UA" dirty="0" smtClean="0">
              <a:latin typeface="Segoe Script" panose="030B0504020000000003" pitchFamily="66" charset="0"/>
            </a:endParaRPr>
          </a:p>
          <a:p>
            <a:pPr algn="ctr"/>
            <a:endParaRPr lang="uk-UA" dirty="0">
              <a:latin typeface="Segoe Script" panose="030B0504020000000003" pitchFamily="66" charset="0"/>
            </a:endParaRP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Архівосховище 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м</a:t>
            </a:r>
            <a:r>
              <a:rPr lang="uk-UA" dirty="0" smtClean="0">
                <a:latin typeface="Segoe Script" panose="030B0504020000000003" pitchFamily="66" charset="0"/>
              </a:rPr>
              <a:t>істить 200 фондів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24 314 справ</a:t>
            </a:r>
            <a:endParaRPr lang="ru-RU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500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" b="24102"/>
          <a:stretch/>
        </p:blipFill>
        <p:spPr>
          <a:xfrm>
            <a:off x="1279839" y="659422"/>
            <a:ext cx="3090846" cy="4659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b="26026"/>
          <a:stretch/>
        </p:blipFill>
        <p:spPr>
          <a:xfrm>
            <a:off x="7073969" y="659422"/>
            <a:ext cx="3090846" cy="4659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45413" y="2112220"/>
            <a:ext cx="24465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Segoe Script" panose="030B0504020000000003" pitchFamily="66" charset="0"/>
              </a:rPr>
              <a:t>Завідувач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(О.Кравцова)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трудового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архіву за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р</a:t>
            </a:r>
            <a:r>
              <a:rPr lang="uk-UA" dirty="0" smtClean="0">
                <a:latin typeface="Segoe Script" panose="030B0504020000000003" pitchFamily="66" charset="0"/>
              </a:rPr>
              <a:t>обочим 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м</a:t>
            </a:r>
            <a:r>
              <a:rPr lang="uk-UA" dirty="0" smtClean="0">
                <a:latin typeface="Segoe Script" panose="030B0504020000000003" pitchFamily="66" charset="0"/>
              </a:rPr>
              <a:t>ісцем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с</a:t>
            </a:r>
            <a:r>
              <a:rPr lang="uk-UA" dirty="0" smtClean="0">
                <a:latin typeface="Segoe Script" panose="030B0504020000000003" pitchFamily="66" charset="0"/>
              </a:rPr>
              <a:t>елище </a:t>
            </a:r>
            <a:r>
              <a:rPr lang="uk-UA" dirty="0" err="1" smtClean="0">
                <a:latin typeface="Segoe Script" panose="030B0504020000000003" pitchFamily="66" charset="0"/>
              </a:rPr>
              <a:t>Кегичівка</a:t>
            </a:r>
            <a:endParaRPr lang="ru-RU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384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1" b="10641"/>
          <a:stretch/>
        </p:blipFill>
        <p:spPr>
          <a:xfrm>
            <a:off x="1358969" y="325315"/>
            <a:ext cx="3090846" cy="5398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9" t="14038" r="569" b="10125"/>
          <a:stretch/>
        </p:blipFill>
        <p:spPr>
          <a:xfrm>
            <a:off x="7320153" y="325315"/>
            <a:ext cx="3160278" cy="52860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433305" y="1916725"/>
            <a:ext cx="2903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Segoe Script" panose="030B0504020000000003" pitchFamily="66" charset="0"/>
              </a:rPr>
              <a:t>За роботою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в</a:t>
            </a:r>
            <a:r>
              <a:rPr lang="uk-UA" dirty="0" smtClean="0">
                <a:latin typeface="Segoe Script" panose="030B0504020000000003" pitchFamily="66" charset="0"/>
              </a:rPr>
              <a:t> трудовому 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а</a:t>
            </a:r>
            <a:r>
              <a:rPr lang="uk-UA" dirty="0" smtClean="0">
                <a:latin typeface="Segoe Script" panose="030B0504020000000003" pitchFamily="66" charset="0"/>
              </a:rPr>
              <a:t>рхіві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селище </a:t>
            </a:r>
            <a:r>
              <a:rPr lang="uk-UA" dirty="0" err="1">
                <a:latin typeface="Segoe Script" panose="030B0504020000000003" pitchFamily="66" charset="0"/>
              </a:rPr>
              <a:t>Кегичівка</a:t>
            </a:r>
            <a:endParaRPr lang="ru-RU" dirty="0">
              <a:latin typeface="Segoe Script" panose="030B0504020000000003" pitchFamily="66" charset="0"/>
            </a:endParaRPr>
          </a:p>
          <a:p>
            <a:pPr algn="ctr"/>
            <a:endParaRPr lang="uk-UA" dirty="0" smtClean="0">
              <a:latin typeface="Segoe Script" panose="030B0504020000000003" pitchFamily="66" charset="0"/>
            </a:endParaRP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Архівосховище 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м</a:t>
            </a:r>
            <a:r>
              <a:rPr lang="uk-UA" dirty="0" smtClean="0">
                <a:latin typeface="Segoe Script" panose="030B0504020000000003" pitchFamily="66" charset="0"/>
              </a:rPr>
              <a:t>істить 164 фонди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11 291 справу</a:t>
            </a:r>
          </a:p>
        </p:txBody>
      </p:sp>
    </p:spTree>
    <p:extLst>
      <p:ext uri="{BB962C8B-B14F-4D97-AF65-F5344CB8AC3E}">
        <p14:creationId xmlns:p14="http://schemas.microsoft.com/office/powerpoint/2010/main" val="1887855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0" b="7307"/>
          <a:stretch/>
        </p:blipFill>
        <p:spPr>
          <a:xfrm>
            <a:off x="2493178" y="518747"/>
            <a:ext cx="3090846" cy="4835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57408" y="1969478"/>
            <a:ext cx="28424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Segoe Script" panose="030B0504020000000003" pitchFamily="66" charset="0"/>
              </a:rPr>
              <a:t>Спеціаліст</a:t>
            </a:r>
          </a:p>
          <a:p>
            <a:r>
              <a:rPr lang="uk-UA" dirty="0" smtClean="0">
                <a:latin typeface="Segoe Script" panose="030B0504020000000003" pitchFamily="66" charset="0"/>
              </a:rPr>
              <a:t>(В.</a:t>
            </a:r>
            <a:r>
              <a:rPr lang="uk-UA" dirty="0" err="1" smtClean="0">
                <a:latin typeface="Segoe Script" panose="030B0504020000000003" pitchFamily="66" charset="0"/>
              </a:rPr>
              <a:t>Легуша</a:t>
            </a:r>
            <a:r>
              <a:rPr lang="uk-UA" dirty="0" smtClean="0">
                <a:latin typeface="Segoe Script" panose="030B0504020000000003" pitchFamily="66" charset="0"/>
              </a:rPr>
              <a:t>)</a:t>
            </a:r>
          </a:p>
          <a:p>
            <a:r>
              <a:rPr lang="uk-UA" dirty="0">
                <a:latin typeface="Segoe Script" panose="030B0504020000000003" pitchFamily="66" charset="0"/>
              </a:rPr>
              <a:t>а</a:t>
            </a:r>
            <a:r>
              <a:rPr lang="uk-UA" dirty="0" smtClean="0">
                <a:latin typeface="Segoe Script" panose="030B0504020000000003" pitchFamily="66" charset="0"/>
              </a:rPr>
              <a:t>рхівного</a:t>
            </a:r>
          </a:p>
          <a:p>
            <a:r>
              <a:rPr lang="uk-UA" dirty="0">
                <a:latin typeface="Segoe Script" panose="030B0504020000000003" pitchFamily="66" charset="0"/>
              </a:rPr>
              <a:t>в</a:t>
            </a:r>
            <a:r>
              <a:rPr lang="uk-UA" dirty="0" smtClean="0">
                <a:latin typeface="Segoe Script" panose="030B0504020000000003" pitchFamily="66" charset="0"/>
              </a:rPr>
              <a:t>ідділу за</a:t>
            </a:r>
          </a:p>
          <a:p>
            <a:r>
              <a:rPr lang="uk-UA" dirty="0">
                <a:latin typeface="Segoe Script" panose="030B0504020000000003" pitchFamily="66" charset="0"/>
              </a:rPr>
              <a:t>р</a:t>
            </a:r>
            <a:r>
              <a:rPr lang="uk-UA" dirty="0" smtClean="0">
                <a:latin typeface="Segoe Script" panose="030B0504020000000003" pitchFamily="66" charset="0"/>
              </a:rPr>
              <a:t>обочим </a:t>
            </a:r>
          </a:p>
          <a:p>
            <a:r>
              <a:rPr lang="uk-UA" dirty="0">
                <a:latin typeface="Segoe Script" panose="030B0504020000000003" pitchFamily="66" charset="0"/>
              </a:rPr>
              <a:t>м</a:t>
            </a:r>
            <a:r>
              <a:rPr lang="uk-UA" dirty="0" smtClean="0">
                <a:latin typeface="Segoe Script" panose="030B0504020000000003" pitchFamily="66" charset="0"/>
              </a:rPr>
              <a:t>ісцем</a:t>
            </a:r>
          </a:p>
          <a:p>
            <a:r>
              <a:rPr lang="uk-UA" dirty="0">
                <a:latin typeface="Segoe Script" panose="030B0504020000000003" pitchFamily="66" charset="0"/>
              </a:rPr>
              <a:t>с</a:t>
            </a:r>
            <a:r>
              <a:rPr lang="uk-UA" dirty="0" smtClean="0">
                <a:latin typeface="Segoe Script" panose="030B0504020000000003" pitchFamily="66" charset="0"/>
              </a:rPr>
              <a:t>елище </a:t>
            </a:r>
            <a:r>
              <a:rPr lang="uk-UA" dirty="0" err="1" smtClean="0">
                <a:latin typeface="Segoe Script" panose="030B0504020000000003" pitchFamily="66" charset="0"/>
              </a:rPr>
              <a:t>Сахновщина</a:t>
            </a:r>
            <a:endParaRPr lang="ru-RU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014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5" b="14103"/>
          <a:stretch/>
        </p:blipFill>
        <p:spPr>
          <a:xfrm>
            <a:off x="1235877" y="677007"/>
            <a:ext cx="3090846" cy="4642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 b="7372"/>
          <a:stretch/>
        </p:blipFill>
        <p:spPr>
          <a:xfrm>
            <a:off x="7443246" y="503358"/>
            <a:ext cx="3090846" cy="4989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463762" y="1916725"/>
            <a:ext cx="2842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Segoe Script" panose="030B0504020000000003" pitchFamily="66" charset="0"/>
              </a:rPr>
              <a:t>За роботою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в</a:t>
            </a:r>
            <a:r>
              <a:rPr lang="uk-UA" dirty="0" smtClean="0">
                <a:latin typeface="Segoe Script" panose="030B0504020000000003" pitchFamily="66" charset="0"/>
              </a:rPr>
              <a:t> архівному 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відділі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с</a:t>
            </a:r>
            <a:r>
              <a:rPr lang="uk-UA" dirty="0" smtClean="0">
                <a:latin typeface="Segoe Script" panose="030B0504020000000003" pitchFamily="66" charset="0"/>
              </a:rPr>
              <a:t>елище </a:t>
            </a:r>
            <a:r>
              <a:rPr lang="uk-UA" dirty="0" err="1" smtClean="0">
                <a:latin typeface="Segoe Script" panose="030B0504020000000003" pitchFamily="66" charset="0"/>
              </a:rPr>
              <a:t>Сахновщина</a:t>
            </a:r>
            <a:endParaRPr lang="ru-RU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17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-1" r="2212" b="14478"/>
          <a:stretch/>
        </p:blipFill>
        <p:spPr>
          <a:xfrm>
            <a:off x="494120" y="413238"/>
            <a:ext cx="7950622" cy="33147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4" b="26026"/>
          <a:stretch/>
        </p:blipFill>
        <p:spPr>
          <a:xfrm>
            <a:off x="8964315" y="2070588"/>
            <a:ext cx="2235275" cy="25497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162938" y="4297191"/>
            <a:ext cx="4471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Segoe Script" panose="030B0504020000000003" pitchFamily="66" charset="0"/>
              </a:rPr>
              <a:t>Архівосховище  архівного відділу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с</a:t>
            </a:r>
            <a:r>
              <a:rPr lang="uk-UA" dirty="0" smtClean="0">
                <a:latin typeface="Segoe Script" panose="030B0504020000000003" pitchFamily="66" charset="0"/>
              </a:rPr>
              <a:t>елище  </a:t>
            </a:r>
            <a:r>
              <a:rPr lang="uk-UA" dirty="0" err="1" smtClean="0">
                <a:latin typeface="Segoe Script" panose="030B0504020000000003" pitchFamily="66" charset="0"/>
              </a:rPr>
              <a:t>Сахновщина</a:t>
            </a:r>
            <a:endParaRPr lang="uk-UA" dirty="0" smtClean="0">
              <a:latin typeface="Segoe Script" panose="030B0504020000000003" pitchFamily="66" charset="0"/>
            </a:endParaRP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Містить 249 фондів 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26 249 справ</a:t>
            </a:r>
            <a:endParaRPr lang="ru-RU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85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b="17820"/>
          <a:stretch/>
        </p:blipFill>
        <p:spPr>
          <a:xfrm>
            <a:off x="1323800" y="422031"/>
            <a:ext cx="3090846" cy="51874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6" b="25898"/>
          <a:stretch/>
        </p:blipFill>
        <p:spPr>
          <a:xfrm>
            <a:off x="7623135" y="751741"/>
            <a:ext cx="3090846" cy="4528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97668" y="4273851"/>
            <a:ext cx="2842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dirty="0" smtClean="0">
                <a:latin typeface="Segoe Script" panose="030B0504020000000003" pitchFamily="66" charset="0"/>
              </a:rPr>
              <a:t>Робоча зустріч</a:t>
            </a:r>
          </a:p>
          <a:p>
            <a:pPr algn="r"/>
            <a:r>
              <a:rPr lang="uk-UA" dirty="0">
                <a:latin typeface="Segoe Script" panose="030B0504020000000003" pitchFamily="66" charset="0"/>
              </a:rPr>
              <a:t>в</a:t>
            </a:r>
            <a:r>
              <a:rPr lang="uk-UA" dirty="0" smtClean="0">
                <a:latin typeface="Segoe Script" panose="030B0504020000000003" pitchFamily="66" charset="0"/>
              </a:rPr>
              <a:t> трудовому архіві</a:t>
            </a:r>
          </a:p>
          <a:p>
            <a:pPr algn="r"/>
            <a:r>
              <a:rPr lang="uk-UA" dirty="0">
                <a:latin typeface="Segoe Script" panose="030B0504020000000003" pitchFamily="66" charset="0"/>
              </a:rPr>
              <a:t>с</a:t>
            </a:r>
            <a:r>
              <a:rPr lang="uk-UA" dirty="0" smtClean="0">
                <a:latin typeface="Segoe Script" panose="030B0504020000000003" pitchFamily="66" charset="0"/>
              </a:rPr>
              <a:t>елище </a:t>
            </a:r>
            <a:r>
              <a:rPr lang="uk-UA" dirty="0" err="1" smtClean="0">
                <a:latin typeface="Segoe Script" panose="030B0504020000000003" pitchFamily="66" charset="0"/>
              </a:rPr>
              <a:t>Сахновщина</a:t>
            </a:r>
            <a:endParaRPr lang="ru-RU" dirty="0">
              <a:latin typeface="Segoe Script" panose="030B0504020000000003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86077" y="500906"/>
            <a:ext cx="28540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  <a:latin typeface="Segoe Script" panose="030B0504020000000003" pitchFamily="66" charset="0"/>
              </a:rPr>
              <a:t>Завідувач  </a:t>
            </a:r>
          </a:p>
          <a:p>
            <a:pPr lvl="0"/>
            <a:r>
              <a:rPr lang="uk-UA" dirty="0" smtClean="0">
                <a:solidFill>
                  <a:prstClr val="black"/>
                </a:solidFill>
                <a:latin typeface="Segoe Script" panose="030B0504020000000003" pitchFamily="66" charset="0"/>
              </a:rPr>
              <a:t>(Л.Артеменко </a:t>
            </a:r>
            <a:r>
              <a:rPr lang="uk-UA" dirty="0">
                <a:solidFill>
                  <a:prstClr val="black"/>
                </a:solidFill>
                <a:latin typeface="Segoe Script" panose="030B0504020000000003" pitchFamily="66" charset="0"/>
              </a:rPr>
              <a:t>ліворуч)</a:t>
            </a:r>
          </a:p>
          <a:p>
            <a:pPr lvl="0"/>
            <a:r>
              <a:rPr lang="uk-UA" dirty="0" smtClean="0">
                <a:solidFill>
                  <a:prstClr val="black"/>
                </a:solidFill>
                <a:latin typeface="Segoe Script" panose="030B0504020000000003" pitchFamily="66" charset="0"/>
              </a:rPr>
              <a:t>трудового</a:t>
            </a:r>
            <a:endParaRPr lang="uk-UA" dirty="0">
              <a:solidFill>
                <a:prstClr val="black"/>
              </a:solidFill>
              <a:latin typeface="Segoe Script" panose="030B0504020000000003" pitchFamily="66" charset="0"/>
            </a:endParaRPr>
          </a:p>
          <a:p>
            <a:pPr lvl="0"/>
            <a:r>
              <a:rPr lang="uk-UA" dirty="0">
                <a:solidFill>
                  <a:prstClr val="black"/>
                </a:solidFill>
                <a:latin typeface="Segoe Script" panose="030B0504020000000003" pitchFamily="66" charset="0"/>
              </a:rPr>
              <a:t>архіву за</a:t>
            </a:r>
          </a:p>
          <a:p>
            <a:pPr lvl="0"/>
            <a:r>
              <a:rPr lang="uk-UA" dirty="0">
                <a:solidFill>
                  <a:prstClr val="black"/>
                </a:solidFill>
                <a:latin typeface="Segoe Script" panose="030B0504020000000003" pitchFamily="66" charset="0"/>
              </a:rPr>
              <a:t>робочим </a:t>
            </a:r>
          </a:p>
          <a:p>
            <a:pPr lvl="0"/>
            <a:r>
              <a:rPr lang="uk-UA" dirty="0">
                <a:solidFill>
                  <a:prstClr val="black"/>
                </a:solidFill>
                <a:latin typeface="Segoe Script" panose="030B0504020000000003" pitchFamily="66" charset="0"/>
              </a:rPr>
              <a:t>місцем</a:t>
            </a:r>
          </a:p>
          <a:p>
            <a:pPr lvl="0"/>
            <a:r>
              <a:rPr lang="uk-UA" dirty="0">
                <a:solidFill>
                  <a:prstClr val="black"/>
                </a:solidFill>
                <a:latin typeface="Segoe Script" panose="030B0504020000000003" pitchFamily="66" charset="0"/>
              </a:rPr>
              <a:t>селище  </a:t>
            </a:r>
            <a:r>
              <a:rPr lang="uk-UA" dirty="0" err="1" smtClean="0">
                <a:solidFill>
                  <a:prstClr val="black"/>
                </a:solidFill>
                <a:latin typeface="Segoe Script" panose="030B0504020000000003" pitchFamily="66" charset="0"/>
              </a:rPr>
              <a:t>Сахновщина</a:t>
            </a:r>
            <a:endParaRPr lang="ru-RU" dirty="0">
              <a:solidFill>
                <a:prstClr val="black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83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21666"/>
          <a:stretch/>
        </p:blipFill>
        <p:spPr>
          <a:xfrm>
            <a:off x="1174331" y="378069"/>
            <a:ext cx="3090846" cy="50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5" b="4615"/>
          <a:stretch/>
        </p:blipFill>
        <p:spPr>
          <a:xfrm>
            <a:off x="7293777" y="248382"/>
            <a:ext cx="3090846" cy="52885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265177" y="1738507"/>
            <a:ext cx="29963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Segoe Script" panose="030B0504020000000003" pitchFamily="66" charset="0"/>
              </a:rPr>
              <a:t>В архівосховищі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т</a:t>
            </a:r>
            <a:r>
              <a:rPr lang="uk-UA" dirty="0" smtClean="0">
                <a:latin typeface="Segoe Script" panose="030B0504020000000003" pitchFamily="66" charset="0"/>
              </a:rPr>
              <a:t>рудового архіву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селище </a:t>
            </a:r>
            <a:r>
              <a:rPr lang="uk-UA" dirty="0" err="1">
                <a:latin typeface="Segoe Script" panose="030B0504020000000003" pitchFamily="66" charset="0"/>
              </a:rPr>
              <a:t>Сахновщина</a:t>
            </a:r>
            <a:endParaRPr lang="ru-RU" dirty="0">
              <a:latin typeface="Segoe Script" panose="030B0504020000000003" pitchFamily="66" charset="0"/>
            </a:endParaRPr>
          </a:p>
          <a:p>
            <a:pPr algn="ctr"/>
            <a:endParaRPr lang="uk-UA" dirty="0" smtClean="0">
              <a:latin typeface="Segoe Script" panose="030B0504020000000003" pitchFamily="66" charset="0"/>
            </a:endParaRP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Архівосховище 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містить  144 фонди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14 170 справ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9878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4778" y="2696991"/>
            <a:ext cx="4849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smtClean="0">
                <a:latin typeface="Segoe Script" panose="030B0504020000000003" pitchFamily="66" charset="0"/>
              </a:rPr>
              <a:t>ДЯКУЄМО </a:t>
            </a:r>
            <a:r>
              <a:rPr lang="uk-UA" sz="3200" dirty="0" smtClean="0">
                <a:latin typeface="Segoe Script" panose="030B0504020000000003" pitchFamily="66" charset="0"/>
              </a:rPr>
              <a:t>ЗА УВАГУ</a:t>
            </a:r>
            <a:endParaRPr lang="ru-RU" sz="32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83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41" y="571501"/>
            <a:ext cx="3108068" cy="4870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t="17820" r="8214" b="7756"/>
          <a:stretch/>
        </p:blipFill>
        <p:spPr>
          <a:xfrm>
            <a:off x="7257757" y="571501"/>
            <a:ext cx="2475327" cy="4870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00107" y="1437309"/>
            <a:ext cx="25795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Segoe Script" panose="030B0504020000000003" pitchFamily="66" charset="0"/>
              </a:rPr>
              <a:t>Начальник 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(Т.Вербицька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ліворуч)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та спеціаліст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(В.</a:t>
            </a:r>
            <a:r>
              <a:rPr lang="uk-UA" dirty="0" err="1" smtClean="0">
                <a:latin typeface="Segoe Script" panose="030B0504020000000003" pitchFamily="66" charset="0"/>
              </a:rPr>
              <a:t>Вихристюк</a:t>
            </a:r>
            <a:endParaRPr lang="uk-UA" dirty="0" smtClean="0">
              <a:latin typeface="Segoe Script" panose="030B0504020000000003" pitchFamily="66" charset="0"/>
            </a:endParaRP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праворуч)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а</a:t>
            </a:r>
            <a:r>
              <a:rPr lang="uk-UA" dirty="0" smtClean="0">
                <a:latin typeface="Segoe Script" panose="030B0504020000000003" pitchFamily="66" charset="0"/>
              </a:rPr>
              <a:t>рхівного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в</a:t>
            </a:r>
            <a:r>
              <a:rPr lang="uk-UA" dirty="0" smtClean="0">
                <a:latin typeface="Segoe Script" panose="030B0504020000000003" pitchFamily="66" charset="0"/>
              </a:rPr>
              <a:t>ідділу 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з</a:t>
            </a:r>
            <a:r>
              <a:rPr lang="uk-UA" dirty="0" smtClean="0">
                <a:latin typeface="Segoe Script" panose="030B0504020000000003" pitchFamily="66" charset="0"/>
              </a:rPr>
              <a:t>а робочим 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м</a:t>
            </a:r>
            <a:r>
              <a:rPr lang="uk-UA" dirty="0" smtClean="0">
                <a:latin typeface="Segoe Script" panose="030B0504020000000003" pitchFamily="66" charset="0"/>
              </a:rPr>
              <a:t>ісцем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місто </a:t>
            </a:r>
            <a:r>
              <a:rPr lang="uk-UA" dirty="0" err="1">
                <a:latin typeface="Segoe Script" panose="030B0504020000000003" pitchFamily="66" charset="0"/>
              </a:rPr>
              <a:t>К</a:t>
            </a:r>
            <a:r>
              <a:rPr lang="uk-UA" dirty="0" err="1" smtClean="0">
                <a:latin typeface="Segoe Script" panose="030B0504020000000003" pitchFamily="66" charset="0"/>
              </a:rPr>
              <a:t>расноград</a:t>
            </a:r>
            <a:endParaRPr lang="ru-RU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66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" t="-22829" r="-4422" b="22829"/>
          <a:stretch/>
        </p:blipFill>
        <p:spPr bwMode="auto">
          <a:xfrm>
            <a:off x="1669143" y="7416798"/>
            <a:ext cx="8862125" cy="1455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95" y="177830"/>
            <a:ext cx="4294910" cy="51261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95340" y="1263594"/>
            <a:ext cx="3435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err="1" smtClean="0">
                <a:latin typeface="Segoe Script" panose="030B0504020000000003" pitchFamily="66" charset="0"/>
              </a:rPr>
              <a:t>Оцифрування</a:t>
            </a:r>
            <a:r>
              <a:rPr lang="uk-UA" dirty="0" smtClean="0">
                <a:latin typeface="Segoe Script" panose="030B0504020000000003" pitchFamily="66" charset="0"/>
              </a:rPr>
              <a:t>  справ</a:t>
            </a:r>
            <a:endParaRPr lang="uk-UA" dirty="0">
              <a:latin typeface="Segoe Script" panose="030B0504020000000003" pitchFamily="66" charset="0"/>
            </a:endParaRP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архівного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відділу </a:t>
            </a:r>
          </a:p>
          <a:p>
            <a:pPr algn="ctr"/>
            <a:endParaRPr lang="uk-UA" dirty="0">
              <a:latin typeface="Segoe Script" panose="030B0504020000000003" pitchFamily="66" charset="0"/>
            </a:endParaRP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місто </a:t>
            </a:r>
            <a:r>
              <a:rPr lang="uk-UA" dirty="0" err="1">
                <a:latin typeface="Segoe Script" panose="030B0504020000000003" pitchFamily="66" charset="0"/>
              </a:rPr>
              <a:t>Красноград</a:t>
            </a:r>
            <a:endParaRPr lang="ru-RU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3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/>
          <a:stretch/>
        </p:blipFill>
        <p:spPr>
          <a:xfrm rot="5400000">
            <a:off x="-397234" y="1663769"/>
            <a:ext cx="6189785" cy="30908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t="6572"/>
          <a:stretch/>
        </p:blipFill>
        <p:spPr>
          <a:xfrm rot="5400000">
            <a:off x="5751554" y="1765334"/>
            <a:ext cx="6189786" cy="28877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388789" y="2488223"/>
            <a:ext cx="28680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Segoe Script" panose="030B0504020000000003" pitchFamily="66" charset="0"/>
              </a:rPr>
              <a:t>Архівосховище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а</a:t>
            </a:r>
            <a:r>
              <a:rPr lang="uk-UA" dirty="0" smtClean="0">
                <a:latin typeface="Segoe Script" panose="030B0504020000000003" pitchFamily="66" charset="0"/>
              </a:rPr>
              <a:t>рхівного відділу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м</a:t>
            </a:r>
            <a:r>
              <a:rPr lang="uk-UA" dirty="0" smtClean="0">
                <a:latin typeface="Segoe Script" panose="030B0504020000000003" pitchFamily="66" charset="0"/>
              </a:rPr>
              <a:t>істо </a:t>
            </a:r>
            <a:r>
              <a:rPr lang="uk-UA" dirty="0" err="1" smtClean="0">
                <a:latin typeface="Segoe Script" panose="030B0504020000000003" pitchFamily="66" charset="0"/>
              </a:rPr>
              <a:t>Красноград</a:t>
            </a:r>
            <a:endParaRPr lang="uk-UA" dirty="0" smtClean="0">
              <a:latin typeface="Segoe Script" panose="030B0504020000000003" pitchFamily="66" charset="0"/>
            </a:endParaRPr>
          </a:p>
          <a:p>
            <a:pPr algn="ctr"/>
            <a:endParaRPr lang="uk-UA" dirty="0" smtClean="0">
              <a:latin typeface="Segoe Script" panose="030B0504020000000003" pitchFamily="66" charset="0"/>
            </a:endParaRP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М</a:t>
            </a:r>
            <a:r>
              <a:rPr lang="uk-UA" dirty="0" smtClean="0">
                <a:latin typeface="Segoe Script" panose="030B0504020000000003" pitchFamily="66" charset="0"/>
              </a:rPr>
              <a:t>істить 192 фонди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25 016 справ</a:t>
            </a:r>
            <a:endParaRPr lang="ru-RU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18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r="12948"/>
          <a:stretch/>
        </p:blipFill>
        <p:spPr>
          <a:xfrm rot="5400000">
            <a:off x="209548" y="1334058"/>
            <a:ext cx="5090749" cy="3090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r="17308"/>
          <a:stretch/>
        </p:blipFill>
        <p:spPr>
          <a:xfrm rot="5400000">
            <a:off x="6611548" y="1317939"/>
            <a:ext cx="5169881" cy="3090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00346" y="1925252"/>
            <a:ext cx="31261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Segoe Script" panose="030B0504020000000003" pitchFamily="66" charset="0"/>
              </a:rPr>
              <a:t>Начальник 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(К.</a:t>
            </a:r>
            <a:r>
              <a:rPr lang="uk-UA" dirty="0" err="1" smtClean="0">
                <a:latin typeface="Segoe Script" panose="030B0504020000000003" pitchFamily="66" charset="0"/>
              </a:rPr>
              <a:t>Фролов</a:t>
            </a:r>
            <a:r>
              <a:rPr lang="uk-UA" dirty="0">
                <a:latin typeface="Segoe Script" panose="030B0504020000000003" pitchFamily="66" charset="0"/>
              </a:rPr>
              <a:t> </a:t>
            </a:r>
            <a:r>
              <a:rPr lang="uk-UA" dirty="0" smtClean="0">
                <a:latin typeface="Segoe Script" panose="030B0504020000000003" pitchFamily="66" charset="0"/>
              </a:rPr>
              <a:t>ліворуч)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та спеціаліст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(Л.Полякова праворуч)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трудового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архіву за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р</a:t>
            </a:r>
            <a:r>
              <a:rPr lang="uk-UA" dirty="0" smtClean="0">
                <a:latin typeface="Segoe Script" panose="030B0504020000000003" pitchFamily="66" charset="0"/>
              </a:rPr>
              <a:t>обочим 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м</a:t>
            </a:r>
            <a:r>
              <a:rPr lang="uk-UA" dirty="0" smtClean="0">
                <a:latin typeface="Segoe Script" panose="030B0504020000000003" pitchFamily="66" charset="0"/>
              </a:rPr>
              <a:t>ісцем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місто </a:t>
            </a:r>
            <a:r>
              <a:rPr lang="uk-UA" dirty="0" err="1">
                <a:latin typeface="Segoe Script" panose="030B0504020000000003" pitchFamily="66" charset="0"/>
              </a:rPr>
              <a:t>К</a:t>
            </a:r>
            <a:r>
              <a:rPr lang="uk-UA" dirty="0" err="1" smtClean="0">
                <a:latin typeface="Segoe Script" panose="030B0504020000000003" pitchFamily="66" charset="0"/>
              </a:rPr>
              <a:t>расноград</a:t>
            </a:r>
            <a:endParaRPr lang="ru-RU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56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7" b="3333"/>
          <a:stretch/>
        </p:blipFill>
        <p:spPr>
          <a:xfrm>
            <a:off x="1200872" y="413240"/>
            <a:ext cx="3090846" cy="5046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r="8205"/>
          <a:stretch/>
        </p:blipFill>
        <p:spPr>
          <a:xfrm rot="5400000">
            <a:off x="6307016" y="1382419"/>
            <a:ext cx="5064368" cy="3090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24237" y="1925517"/>
            <a:ext cx="29370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Segoe Script" panose="030B0504020000000003" pitchFamily="66" charset="0"/>
              </a:rPr>
              <a:t>За роботою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в</a:t>
            </a:r>
            <a:r>
              <a:rPr lang="uk-UA" dirty="0" smtClean="0">
                <a:latin typeface="Segoe Script" panose="030B0504020000000003" pitchFamily="66" charset="0"/>
              </a:rPr>
              <a:t> трудовому 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а</a:t>
            </a:r>
            <a:r>
              <a:rPr lang="uk-UA" dirty="0" smtClean="0">
                <a:latin typeface="Segoe Script" panose="030B0504020000000003" pitchFamily="66" charset="0"/>
              </a:rPr>
              <a:t>рхіві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м</a:t>
            </a:r>
            <a:r>
              <a:rPr lang="uk-UA" dirty="0" smtClean="0">
                <a:latin typeface="Segoe Script" panose="030B0504020000000003" pitchFamily="66" charset="0"/>
              </a:rPr>
              <a:t>істо </a:t>
            </a:r>
            <a:r>
              <a:rPr lang="uk-UA" dirty="0" err="1" smtClean="0">
                <a:latin typeface="Segoe Script" panose="030B0504020000000003" pitchFamily="66" charset="0"/>
              </a:rPr>
              <a:t>Красноград</a:t>
            </a:r>
            <a:endParaRPr lang="uk-UA" dirty="0" smtClean="0">
              <a:latin typeface="Segoe Script" panose="030B0504020000000003" pitchFamily="66" charset="0"/>
            </a:endParaRPr>
          </a:p>
          <a:p>
            <a:pPr algn="ctr"/>
            <a:endParaRPr lang="uk-UA" dirty="0" smtClean="0">
              <a:latin typeface="Segoe Script" panose="030B0504020000000003" pitchFamily="66" charset="0"/>
            </a:endParaRP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Архівосховища 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м</a:t>
            </a:r>
            <a:r>
              <a:rPr lang="uk-UA" dirty="0" smtClean="0">
                <a:latin typeface="Segoe Script" panose="030B0504020000000003" pitchFamily="66" charset="0"/>
              </a:rPr>
              <a:t>істять 155 фондів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14 642 справи</a:t>
            </a:r>
            <a:endParaRPr lang="ru-RU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10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r="14488"/>
          <a:stretch/>
        </p:blipFill>
        <p:spPr>
          <a:xfrm rot="5400000">
            <a:off x="1242645" y="1303284"/>
            <a:ext cx="5345724" cy="3090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129969" y="1969478"/>
            <a:ext cx="28841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Segoe Script" panose="030B0504020000000003" pitchFamily="66" charset="0"/>
              </a:rPr>
              <a:t>Спеціаліст</a:t>
            </a:r>
          </a:p>
          <a:p>
            <a:r>
              <a:rPr lang="uk-UA" dirty="0" smtClean="0">
                <a:latin typeface="Segoe Script" panose="030B0504020000000003" pitchFamily="66" charset="0"/>
              </a:rPr>
              <a:t>(Л.</a:t>
            </a:r>
            <a:r>
              <a:rPr lang="uk-UA" dirty="0" err="1" smtClean="0">
                <a:latin typeface="Segoe Script" panose="030B0504020000000003" pitchFamily="66" charset="0"/>
              </a:rPr>
              <a:t>Ружинська</a:t>
            </a:r>
            <a:r>
              <a:rPr lang="uk-UA" dirty="0" smtClean="0">
                <a:latin typeface="Segoe Script" panose="030B0504020000000003" pitchFamily="66" charset="0"/>
              </a:rPr>
              <a:t>)</a:t>
            </a:r>
          </a:p>
          <a:p>
            <a:r>
              <a:rPr lang="uk-UA" dirty="0">
                <a:latin typeface="Segoe Script" panose="030B0504020000000003" pitchFamily="66" charset="0"/>
              </a:rPr>
              <a:t>а</a:t>
            </a:r>
            <a:r>
              <a:rPr lang="uk-UA" dirty="0" smtClean="0">
                <a:latin typeface="Segoe Script" panose="030B0504020000000003" pitchFamily="66" charset="0"/>
              </a:rPr>
              <a:t>рхівного</a:t>
            </a:r>
          </a:p>
          <a:p>
            <a:r>
              <a:rPr lang="uk-UA" dirty="0">
                <a:latin typeface="Segoe Script" panose="030B0504020000000003" pitchFamily="66" charset="0"/>
              </a:rPr>
              <a:t>в</a:t>
            </a:r>
            <a:r>
              <a:rPr lang="uk-UA" dirty="0" smtClean="0">
                <a:latin typeface="Segoe Script" panose="030B0504020000000003" pitchFamily="66" charset="0"/>
              </a:rPr>
              <a:t>ідділу </a:t>
            </a:r>
          </a:p>
          <a:p>
            <a:r>
              <a:rPr lang="uk-UA" dirty="0">
                <a:latin typeface="Segoe Script" panose="030B0504020000000003" pitchFamily="66" charset="0"/>
              </a:rPr>
              <a:t>з</a:t>
            </a:r>
            <a:r>
              <a:rPr lang="uk-UA" dirty="0" smtClean="0">
                <a:latin typeface="Segoe Script" panose="030B0504020000000003" pitchFamily="66" charset="0"/>
              </a:rPr>
              <a:t>а робочим </a:t>
            </a:r>
            <a:r>
              <a:rPr lang="uk-UA" dirty="0">
                <a:latin typeface="Segoe Script" panose="030B0504020000000003" pitchFamily="66" charset="0"/>
              </a:rPr>
              <a:t> </a:t>
            </a:r>
            <a:r>
              <a:rPr lang="uk-UA" dirty="0" smtClean="0">
                <a:latin typeface="Segoe Script" panose="030B0504020000000003" pitchFamily="66" charset="0"/>
              </a:rPr>
              <a:t>місцем</a:t>
            </a:r>
          </a:p>
          <a:p>
            <a:r>
              <a:rPr lang="uk-UA" dirty="0">
                <a:latin typeface="Segoe Script" panose="030B0504020000000003" pitchFamily="66" charset="0"/>
              </a:rPr>
              <a:t>с</a:t>
            </a:r>
            <a:r>
              <a:rPr lang="uk-UA" dirty="0" smtClean="0">
                <a:latin typeface="Segoe Script" panose="030B0504020000000003" pitchFamily="66" charset="0"/>
              </a:rPr>
              <a:t>елище </a:t>
            </a:r>
            <a:r>
              <a:rPr lang="uk-UA" dirty="0" err="1" smtClean="0">
                <a:latin typeface="Segoe Script" panose="030B0504020000000003" pitchFamily="66" charset="0"/>
              </a:rPr>
              <a:t>Зачепилівка</a:t>
            </a:r>
            <a:endParaRPr lang="ru-RU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69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8" r="1795"/>
          <a:stretch/>
        </p:blipFill>
        <p:spPr>
          <a:xfrm rot="5400000">
            <a:off x="-20115" y="1408800"/>
            <a:ext cx="5503987" cy="3090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r="7435"/>
          <a:stretch/>
        </p:blipFill>
        <p:spPr>
          <a:xfrm rot="5400000">
            <a:off x="6219091" y="1479139"/>
            <a:ext cx="5503989" cy="3090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23435" y="1925517"/>
            <a:ext cx="29386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Segoe Script" panose="030B0504020000000003" pitchFamily="66" charset="0"/>
              </a:rPr>
              <a:t>За роботою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в</a:t>
            </a:r>
            <a:r>
              <a:rPr lang="uk-UA" dirty="0" smtClean="0">
                <a:latin typeface="Segoe Script" panose="030B0504020000000003" pitchFamily="66" charset="0"/>
              </a:rPr>
              <a:t> архівному 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відділі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с</a:t>
            </a:r>
            <a:r>
              <a:rPr lang="uk-UA" dirty="0" smtClean="0">
                <a:latin typeface="Segoe Script" panose="030B0504020000000003" pitchFamily="66" charset="0"/>
              </a:rPr>
              <a:t>елище </a:t>
            </a:r>
            <a:r>
              <a:rPr lang="uk-UA" dirty="0" err="1" smtClean="0">
                <a:latin typeface="Segoe Script" panose="030B0504020000000003" pitchFamily="66" charset="0"/>
              </a:rPr>
              <a:t>Зачепилівка</a:t>
            </a:r>
            <a:endParaRPr lang="uk-UA" dirty="0" smtClean="0">
              <a:latin typeface="Segoe Script" panose="030B0504020000000003" pitchFamily="66" charset="0"/>
            </a:endParaRPr>
          </a:p>
          <a:p>
            <a:pPr algn="ctr"/>
            <a:endParaRPr lang="uk-UA" dirty="0">
              <a:latin typeface="Segoe Script" panose="030B0504020000000003" pitchFamily="66" charset="0"/>
            </a:endParaRP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Архівосховище </a:t>
            </a:r>
          </a:p>
          <a:p>
            <a:pPr algn="ctr"/>
            <a:r>
              <a:rPr lang="uk-UA" dirty="0">
                <a:latin typeface="Segoe Script" panose="030B0504020000000003" pitchFamily="66" charset="0"/>
              </a:rPr>
              <a:t>м</a:t>
            </a:r>
            <a:r>
              <a:rPr lang="uk-UA" dirty="0" smtClean="0">
                <a:latin typeface="Segoe Script" panose="030B0504020000000003" pitchFamily="66" charset="0"/>
              </a:rPr>
              <a:t>істить 205 фондів</a:t>
            </a:r>
          </a:p>
          <a:p>
            <a:pPr algn="ctr"/>
            <a:r>
              <a:rPr lang="uk-UA" dirty="0" smtClean="0">
                <a:latin typeface="Segoe Script" panose="030B0504020000000003" pitchFamily="66" charset="0"/>
              </a:rPr>
              <a:t>22 579 справ</a:t>
            </a:r>
            <a:endParaRPr lang="ru-RU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48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0" t="12878" r="33438"/>
          <a:stretch/>
        </p:blipFill>
        <p:spPr>
          <a:xfrm>
            <a:off x="782516" y="624254"/>
            <a:ext cx="5662246" cy="4787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885605" y="1837594"/>
            <a:ext cx="34227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Segoe Script" panose="030B0504020000000003" pitchFamily="66" charset="0"/>
              </a:rPr>
              <a:t>Завідувач  </a:t>
            </a:r>
          </a:p>
          <a:p>
            <a:r>
              <a:rPr lang="uk-UA" dirty="0" smtClean="0">
                <a:latin typeface="Segoe Script" panose="030B0504020000000003" pitchFamily="66" charset="0"/>
              </a:rPr>
              <a:t>(Р.</a:t>
            </a:r>
            <a:r>
              <a:rPr lang="uk-UA" dirty="0" err="1" smtClean="0">
                <a:latin typeface="Segoe Script" panose="030B0504020000000003" pitchFamily="66" charset="0"/>
              </a:rPr>
              <a:t>Приходченко</a:t>
            </a:r>
            <a:r>
              <a:rPr lang="uk-UA" dirty="0" smtClean="0">
                <a:latin typeface="Segoe Script" panose="030B0504020000000003" pitchFamily="66" charset="0"/>
              </a:rPr>
              <a:t>  ліворуч)</a:t>
            </a:r>
          </a:p>
          <a:p>
            <a:r>
              <a:rPr lang="uk-UA" dirty="0" smtClean="0">
                <a:latin typeface="Segoe Script" panose="030B0504020000000003" pitchFamily="66" charset="0"/>
              </a:rPr>
              <a:t>та спеціаліст</a:t>
            </a:r>
          </a:p>
          <a:p>
            <a:r>
              <a:rPr lang="uk-UA" dirty="0" smtClean="0">
                <a:latin typeface="Segoe Script" panose="030B0504020000000003" pitchFamily="66" charset="0"/>
              </a:rPr>
              <a:t>(О.Петренко  праворуч)</a:t>
            </a:r>
          </a:p>
          <a:p>
            <a:r>
              <a:rPr lang="uk-UA" dirty="0">
                <a:latin typeface="Segoe Script" panose="030B0504020000000003" pitchFamily="66" charset="0"/>
              </a:rPr>
              <a:t>т</a:t>
            </a:r>
            <a:r>
              <a:rPr lang="uk-UA" dirty="0" smtClean="0">
                <a:latin typeface="Segoe Script" panose="030B0504020000000003" pitchFamily="66" charset="0"/>
              </a:rPr>
              <a:t>рудового архіву </a:t>
            </a:r>
          </a:p>
          <a:p>
            <a:r>
              <a:rPr lang="uk-UA" dirty="0">
                <a:latin typeface="Segoe Script" panose="030B0504020000000003" pitchFamily="66" charset="0"/>
              </a:rPr>
              <a:t>з</a:t>
            </a:r>
            <a:r>
              <a:rPr lang="uk-UA" dirty="0" smtClean="0">
                <a:latin typeface="Segoe Script" panose="030B0504020000000003" pitchFamily="66" charset="0"/>
              </a:rPr>
              <a:t>а робочим </a:t>
            </a:r>
          </a:p>
          <a:p>
            <a:r>
              <a:rPr lang="uk-UA" dirty="0">
                <a:latin typeface="Segoe Script" panose="030B0504020000000003" pitchFamily="66" charset="0"/>
              </a:rPr>
              <a:t>м</a:t>
            </a:r>
            <a:r>
              <a:rPr lang="uk-UA" dirty="0" smtClean="0">
                <a:latin typeface="Segoe Script" panose="030B0504020000000003" pitchFamily="66" charset="0"/>
              </a:rPr>
              <a:t>ісцем</a:t>
            </a:r>
          </a:p>
          <a:p>
            <a:r>
              <a:rPr lang="uk-UA" dirty="0">
                <a:latin typeface="Segoe Script" panose="030B0504020000000003" pitchFamily="66" charset="0"/>
              </a:rPr>
              <a:t>с</a:t>
            </a:r>
            <a:r>
              <a:rPr lang="uk-UA" dirty="0" smtClean="0">
                <a:latin typeface="Segoe Script" panose="030B0504020000000003" pitchFamily="66" charset="0"/>
              </a:rPr>
              <a:t>елище </a:t>
            </a:r>
            <a:r>
              <a:rPr lang="uk-UA" dirty="0" err="1" smtClean="0">
                <a:latin typeface="Segoe Script" panose="030B0504020000000003" pitchFamily="66" charset="0"/>
              </a:rPr>
              <a:t>Зачепилівка</a:t>
            </a:r>
            <a:endParaRPr lang="ru-RU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67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209</TotalTime>
  <Words>235</Words>
  <Application>Microsoft Office PowerPoint</Application>
  <PresentationFormat>Произвольный</PresentationFormat>
  <Paragraphs>126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Главное мероприятие</vt:lpstr>
      <vt:lpstr>Архівний відділ красноградської районної державної адміністрації та трудові архіви Красноградського району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Архівний відділ красноградської районної державної адміністрації</dc:title>
  <dc:creator>Вова</dc:creator>
  <cp:lastModifiedBy>User</cp:lastModifiedBy>
  <cp:revision>26</cp:revision>
  <dcterms:created xsi:type="dcterms:W3CDTF">2024-08-12T15:14:56Z</dcterms:created>
  <dcterms:modified xsi:type="dcterms:W3CDTF">2024-08-13T10:38:45Z</dcterms:modified>
</cp:coreProperties>
</file>